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9E1627-D3BD-4A2E-9C27-B8071816278F}">
  <a:tblStyle styleId="{229E1627-D3BD-4A2E-9C27-B807181627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3"/>
    <p:restoredTop sz="94679"/>
  </p:normalViewPr>
  <p:slideViewPr>
    <p:cSldViewPr snapToGrid="0">
      <p:cViewPr varScale="1">
        <p:scale>
          <a:sx n="211" d="100"/>
          <a:sy n="211" d="100"/>
        </p:scale>
        <p:origin x="21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bb30c57f1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bb30c57f1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bb30c57f1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bb30c57f1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3b2438ab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3b2438ab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3b2438a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3b2438a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40245ed5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40245ed5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0245ed5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40245ed5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40245ed5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40245ed5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188b44ae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188b44ae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188b44ae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188b44ae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188b44ae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188b44ae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bb30c57f1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bb30c57f1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4dfb77c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4dfb77c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188b44ae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188b44ae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4dfb77c9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4dfb77c9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3b2438a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3b2438a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bb30c57f1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bb30c57f1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b30c57f1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b30c57f1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bb30c57f1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bb30c57f1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188b44ae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188b44ae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b30c57f1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bb30c57f1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3b2438a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3b2438a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b30c57f1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b30c57f1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3b2438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3b2438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tio/istio/issues/2380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tio/istio/pull/2980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325625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eBay基于Istio的应用网关的探索和实践</a:t>
            </a:r>
            <a:endParaRPr sz="362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陈佑雄、eBay上海 、 Network SIG/Service-Mesh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Istio Primary-Remote压力测试 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5931275" y="4164300"/>
            <a:ext cx="39888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图2: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Gateway Pod数量:32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Istiod Pod数量:1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资源映射: 1 GW -&gt; 1 VS -&gt; 1 SVC -&gt; 10 Endpoints -&gt; 5 ports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5931275" y="3244525"/>
            <a:ext cx="32670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图1: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Gateway Pod数量:1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Istiod Pod数量:1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资源映射: 1 GW -&gt; 1 VS -&gt; 1 SVC -&gt; 10 Endpoints -&gt; 5 ports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变更数量:100个Endpoint同时发生变更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l="2162" t="1690" b="1681"/>
          <a:stretch/>
        </p:blipFill>
        <p:spPr>
          <a:xfrm>
            <a:off x="2977975" y="1352850"/>
            <a:ext cx="2890124" cy="16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025" y="3133950"/>
            <a:ext cx="2919075" cy="17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5101525" y="3942900"/>
            <a:ext cx="22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11700" y="1245713"/>
            <a:ext cx="254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Istio控制面主要考虑两个配置推送到mesh的收敛时间(convergence time)：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Gateway XDS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Sidecar EDS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40650" y="2152525"/>
            <a:ext cx="25452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结论</a:t>
            </a:r>
            <a:r>
              <a:rPr lang="en" sz="1200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：</a:t>
            </a:r>
            <a:endParaRPr sz="1200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" sz="10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单个Istiod</a:t>
            </a: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32 CPU/10G内存可以支持：</a:t>
            </a: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</a:pP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32个Ingress Pods</a:t>
            </a: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</a:pP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2000个sidecar</a:t>
            </a: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2. 收敛时间小于5秒能够支持的规模：</a:t>
            </a: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</a:pP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2000 k8s service(5个端口)</a:t>
            </a: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</a:pP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其中同时有100个Endpoint地址发生变更</a:t>
            </a: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3.如果k8s Service数量少于2000，为了实现收敛时间小于5s，Istiod </a:t>
            </a:r>
            <a:r>
              <a:rPr lang="en" sz="1000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Pod的数量可以通过如下公式计算</a:t>
            </a: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Istio Number = gateway number / 32 + sidecar number / 2000</a:t>
            </a:r>
            <a:endParaRPr sz="1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390275" y="2738975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sidecar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5390275" y="4562200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service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34" name="Google Shape;134;p22"/>
          <p:cNvGraphicFramePr/>
          <p:nvPr/>
        </p:nvGraphicFramePr>
        <p:xfrm>
          <a:off x="6035250" y="1423375"/>
          <a:ext cx="2797050" cy="1302350"/>
        </p:xfrm>
        <a:graphic>
          <a:graphicData uri="http://schemas.openxmlformats.org/drawingml/2006/table">
            <a:tbl>
              <a:tblPr>
                <a:noFill/>
                <a:tableStyleId>{229E1627-D3BD-4A2E-9C27-B8071816278F}</a:tableStyleId>
              </a:tblPr>
              <a:tblGrid>
                <a:gridCol w="185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434343"/>
                          </a:solidFill>
                        </a:rPr>
                        <a:t>Env</a:t>
                      </a:r>
                      <a:endParaRPr sz="800" b="1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434343"/>
                          </a:solidFill>
                        </a:rPr>
                        <a:t>value</a:t>
                      </a:r>
                      <a:endParaRPr sz="800" b="1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434343"/>
                          </a:solidFill>
                        </a:rPr>
                        <a:t>default</a:t>
                      </a:r>
                      <a:endParaRPr sz="800" b="1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PILOT_DEBOUNCE_AFTER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1s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100ms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PILOT_DEBOUNCE_MAX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10s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10s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PILOT_PUSH_THROTTLE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400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100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PILOT_ENABLE_EDS_DEBOUNCE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TRUE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434343"/>
                          </a:solidFill>
                        </a:rPr>
                        <a:t>TRUE</a:t>
                      </a:r>
                      <a:endParaRPr sz="800">
                        <a:solidFill>
                          <a:srgbClr val="434343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5" name="Google Shape;135;p22"/>
          <p:cNvSpPr txBox="1"/>
          <p:nvPr/>
        </p:nvSpPr>
        <p:spPr>
          <a:xfrm>
            <a:off x="5931275" y="2790825"/>
            <a:ext cx="285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Pilot资源:CPU 32, Memory: 200Gi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Gateway资源: CPU 4, Memory: 20Gi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986825" y="2878125"/>
            <a:ext cx="167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图1: Sidecar压测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986825" y="4768025"/>
            <a:ext cx="167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图2: Gateway压测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应用高可用接入方案-多集群1层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205350" y="1364000"/>
            <a:ext cx="2978100" cy="35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流量管理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GTM（智能DNS）配置多个VIP，负责健康检查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GTM（智能DNS）配置不同数据中心流量权重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L4 IPVS 为流量入口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没有跨数据中心流量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应用数据面为网关Envoy到Sidecar Envoy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故障容灾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GTM监控VIP状态，自动mark down故障VIP 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Istio 网关宕机会影响客户端DNS缓存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单集群应用后端Pod整体宕机会造成数据面影响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700" y="1017725"/>
            <a:ext cx="5823749" cy="371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应用高可用接入方案-多集群2层</a:t>
            </a: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311700" y="1515950"/>
            <a:ext cx="2946000" cy="3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 err="1">
                <a:solidFill>
                  <a:srgbClr val="434343"/>
                </a:solidFill>
              </a:rPr>
              <a:t>流量管理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>
                <a:solidFill>
                  <a:srgbClr val="434343"/>
                </a:solidFill>
              </a:rPr>
              <a:t>L4 IPVS </a:t>
            </a:r>
            <a:r>
              <a:rPr lang="en" dirty="0" err="1">
                <a:solidFill>
                  <a:srgbClr val="434343"/>
                </a:solidFill>
              </a:rPr>
              <a:t>为流量入口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本集群流量从Gateway直连后端服务器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跨集群流量经过远端IPVS</a:t>
            </a:r>
            <a:r>
              <a:rPr lang="en" dirty="0">
                <a:solidFill>
                  <a:srgbClr val="434343"/>
                </a:solidFill>
              </a:rPr>
              <a:t> </a:t>
            </a:r>
            <a:r>
              <a:rPr lang="en" dirty="0" err="1">
                <a:solidFill>
                  <a:srgbClr val="434343"/>
                </a:solidFill>
              </a:rPr>
              <a:t>VIP转发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ServiceEntry同时选择Pod和VIP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定义基于Locality的流量转发规则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>
                <a:solidFill>
                  <a:srgbClr val="434343"/>
                </a:solidFill>
              </a:rPr>
              <a:t>同一数据中心流量权重99%，跨数据中心1%</a:t>
            </a: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 err="1">
                <a:solidFill>
                  <a:srgbClr val="434343"/>
                </a:solidFill>
              </a:rPr>
              <a:t>故障容灾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单集群应用后端Pod整体宕机不会造成数据面影响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Istio网关宕机，智能DNS停止返回该VIP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400" y="1148100"/>
            <a:ext cx="5602950" cy="377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应用高可用接入方案-多集群2层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266100" y="1508350"/>
            <a:ext cx="2970600" cy="31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 err="1">
                <a:solidFill>
                  <a:srgbClr val="434343"/>
                </a:solidFill>
              </a:rPr>
              <a:t>流量管理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两层VIP，适配现有模型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ServiceEntry实现跨数据中心流量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利用Weighted</a:t>
            </a:r>
            <a:r>
              <a:rPr lang="en" dirty="0">
                <a:solidFill>
                  <a:srgbClr val="434343"/>
                </a:solidFill>
              </a:rPr>
              <a:t> HTTPRouteDestination,本数据中心98%，远端各1%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所有流量都经过Istio</a:t>
            </a: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 err="1">
                <a:solidFill>
                  <a:srgbClr val="434343"/>
                </a:solidFill>
              </a:rPr>
              <a:t>故障容灾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单集群应用后端Pod整体宕机不会造成数据面影响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>
                <a:solidFill>
                  <a:srgbClr val="434343"/>
                </a:solidFill>
              </a:rPr>
              <a:t>Istio </a:t>
            </a:r>
            <a:r>
              <a:rPr lang="en" dirty="0" err="1">
                <a:solidFill>
                  <a:srgbClr val="434343"/>
                </a:solidFill>
              </a:rPr>
              <a:t>网关宕机会受客户端DNS缓存影响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099" y="1086574"/>
            <a:ext cx="5689928" cy="34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应用高可用接入方案-Istio配置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5789450" y="445025"/>
            <a:ext cx="2643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apiVersion: networking.istio.io/v1beta1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kind: VirtualService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name: myapp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namespace: myapp-ns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gateways: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myapp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hosts: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myapp.example.com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tls: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match: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port: 443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sniHosts: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- myapp.example.com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route: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destination: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host: myapp-ns-myapp.local.gateway.svc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port: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number: 18082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weight: 99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destination: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host: myapp-ns-myapp.remote.gateway.svc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port: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number: 18082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weight: 1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http: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match: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port: 8082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uri: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prefix: /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route: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destination: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host: myapp-svc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port: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number: 8082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64825" y="972750"/>
            <a:ext cx="23856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apiVersion: networking.istio.io/v1beta1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kind: Gateway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name: myapp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namespace: myapp-ns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selector: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istio: ingressgateway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servers: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hosts: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myapp.example.com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port: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name: tls-myapp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number: 443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protocol: TLS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tls: 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mode: PASSTHROUGH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hosts: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myapp.example.com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port: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name: https-myapp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number: 8082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protocol: HTTPS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tls: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credentialName: myapp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mode: SIMPLE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2857275" y="1017725"/>
            <a:ext cx="27345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apiVersion: networking.istio.io/v1beta1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kind: ServiceEntry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name: https-myapp-local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namespace: myapp-ns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hosts: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myapp-ns-myapp.local.gateway.svc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ports: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name: https-8082-myapp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number: 18082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protocol: TLS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targetPort: 8082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resolution: DNS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apiVersion: networking.istio.io/v1beta1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kind: ServiceEntry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name: https-myapp-remote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namespace: myapp-ns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hosts: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myapp-ns-myapp.remote.gateway.svc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ports: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name: https-8082-myapp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number: 18082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protocol: TLS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targetPort: 8082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resolution: DNS</a:t>
            </a: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应用高可用接入方案-数据面</a:t>
            </a: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8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用户请求通过L4(IPVS)转发到IngressGateway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TLS PAASTHROUGH将请求路由至weighted cluster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Weighted cluster的Endpoints为本地和远端的网关地址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请求转发至本集群: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TLS握手发生在client和gateway pod</a:t>
            </a:r>
            <a:endParaRPr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请求需经过2次TLS</a:t>
            </a:r>
            <a:endParaRPr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IngressGateway将请求响应通过Direct Server Return返回客户端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863" y="974888"/>
            <a:ext cx="5725875" cy="37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3914825" y="10565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Local traffic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应用高可用接入方案-数据面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3952800" y="10565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Local traffic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571" y="974900"/>
            <a:ext cx="5255803" cy="40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402850" y="1129700"/>
            <a:ext cx="2612400" cy="19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TLS握手发生在local gateway和gateway pod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48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Proxima Nova"/>
              <a:buChar char="●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Ingress Gateway Pod需配置eBay Root CA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请求需经过2次TLS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正常接收1%流量，本集群后端服务整体宕机接收100%流量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402850" y="3161075"/>
            <a:ext cx="2719800" cy="1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适配服务间调用（L7转发规则）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99%请求走Mesh东西向流量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1%请求经Gateway跨Mesh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VirtualService配置weighted Destination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7238425" y="656350"/>
            <a:ext cx="130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Remote traffic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11700" y="179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统一流量模型 - AccessPoint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1"/>
          </p:nvPr>
        </p:nvSpPr>
        <p:spPr>
          <a:xfrm>
            <a:off x="99000" y="665025"/>
            <a:ext cx="3084600" cy="43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en" sz="1100">
                <a:solidFill>
                  <a:srgbClr val="434343"/>
                </a:solidFill>
              </a:rPr>
              <a:t>Spec</a:t>
            </a:r>
            <a:endParaRPr sz="1100">
              <a:solidFill>
                <a:srgbClr val="434343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 sz="1100">
                <a:solidFill>
                  <a:srgbClr val="434343"/>
                </a:solidFill>
              </a:rPr>
              <a:t>Scope</a:t>
            </a:r>
            <a:endParaRPr sz="1100">
              <a:solidFill>
                <a:srgbClr val="434343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 sz="1100">
                <a:solidFill>
                  <a:srgbClr val="434343"/>
                </a:solidFill>
              </a:rPr>
              <a:t>TrafficTemplate</a:t>
            </a:r>
            <a:endParaRPr sz="1100">
              <a:solidFill>
                <a:srgbClr val="434343"/>
              </a:solidFill>
            </a:endParaRPr>
          </a:p>
          <a:p>
            <a:pPr marL="1371600" lvl="2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 sz="1100">
                <a:solidFill>
                  <a:srgbClr val="434343"/>
                </a:solidFill>
              </a:rPr>
              <a:t>Istio models</a:t>
            </a:r>
            <a:endParaRPr sz="1100">
              <a:solidFill>
                <a:srgbClr val="434343"/>
              </a:solidFill>
            </a:endParaRPr>
          </a:p>
          <a:p>
            <a:pPr marL="1371600" lvl="2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 sz="1100">
                <a:solidFill>
                  <a:srgbClr val="434343"/>
                </a:solidFill>
              </a:rPr>
              <a:t>kubernetes Services</a:t>
            </a:r>
            <a:endParaRPr sz="1100">
              <a:solidFill>
                <a:srgbClr val="434343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 sz="1100">
                <a:solidFill>
                  <a:srgbClr val="434343"/>
                </a:solidFill>
              </a:rPr>
              <a:t>Override</a:t>
            </a:r>
            <a:endParaRPr sz="1100">
              <a:solidFill>
                <a:srgbClr val="434343"/>
              </a:solidFill>
            </a:endParaRPr>
          </a:p>
          <a:p>
            <a:pPr marL="1371600" lvl="2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 sz="1100">
                <a:solidFill>
                  <a:srgbClr val="434343"/>
                </a:solidFill>
              </a:rPr>
              <a:t>可为不同目标集群修改模板属性值</a:t>
            </a:r>
            <a:endParaRPr sz="1100">
              <a:solidFill>
                <a:srgbClr val="434343"/>
              </a:solidFill>
            </a:endParaRPr>
          </a:p>
          <a:p>
            <a:pPr marL="1371600" lvl="2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 sz="1100">
                <a:solidFill>
                  <a:srgbClr val="434343"/>
                </a:solidFill>
              </a:rPr>
              <a:t>支持多种override方法</a:t>
            </a:r>
            <a:endParaRPr sz="1100">
              <a:solidFill>
                <a:srgbClr val="434343"/>
              </a:solidFill>
            </a:endParaRPr>
          </a:p>
          <a:p>
            <a:pPr marL="1828800" lvl="3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en" sz="1100">
                <a:solidFill>
                  <a:srgbClr val="434343"/>
                </a:solidFill>
              </a:rPr>
              <a:t>jsonPatch</a:t>
            </a:r>
            <a:endParaRPr sz="1100">
              <a:solidFill>
                <a:srgbClr val="434343"/>
              </a:solidFill>
            </a:endParaRPr>
          </a:p>
          <a:p>
            <a:pPr marL="1828800" lvl="3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en" sz="1100">
                <a:solidFill>
                  <a:srgbClr val="434343"/>
                </a:solidFill>
              </a:rPr>
              <a:t>mergePatch</a:t>
            </a:r>
            <a:endParaRPr sz="1100">
              <a:solidFill>
                <a:srgbClr val="434343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 sz="1100">
                <a:solidFill>
                  <a:srgbClr val="434343"/>
                </a:solidFill>
              </a:rPr>
              <a:t>Policy</a:t>
            </a:r>
            <a:endParaRPr sz="1100">
              <a:solidFill>
                <a:srgbClr val="434343"/>
              </a:solidFill>
            </a:endParaRPr>
          </a:p>
          <a:p>
            <a:pPr marL="1371600" lvl="2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 sz="1100">
                <a:solidFill>
                  <a:srgbClr val="434343"/>
                </a:solidFill>
              </a:rPr>
              <a:t>RolloutPolicy</a:t>
            </a:r>
            <a:endParaRPr sz="1100">
              <a:solidFill>
                <a:srgbClr val="434343"/>
              </a:solidFill>
            </a:endParaRPr>
          </a:p>
          <a:p>
            <a:pPr marL="1371600" lvl="2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 sz="1100">
                <a:solidFill>
                  <a:srgbClr val="434343"/>
                </a:solidFill>
              </a:rPr>
              <a:t>RuntimePolicy</a:t>
            </a:r>
            <a:endParaRPr sz="1100">
              <a:solidFill>
                <a:srgbClr val="434343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en" sz="1100">
                <a:solidFill>
                  <a:srgbClr val="434343"/>
                </a:solidFill>
              </a:rPr>
              <a:t>Status</a:t>
            </a:r>
            <a:endParaRPr sz="1100">
              <a:solidFill>
                <a:srgbClr val="434343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 sz="1100">
                <a:solidFill>
                  <a:srgbClr val="434343"/>
                </a:solidFill>
              </a:rPr>
              <a:t>Conditions</a:t>
            </a:r>
            <a:endParaRPr sz="1100">
              <a:solidFill>
                <a:srgbClr val="434343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 sz="1100">
                <a:solidFill>
                  <a:srgbClr val="434343"/>
                </a:solidFill>
              </a:rPr>
              <a:t>四层网关状态</a:t>
            </a:r>
            <a:endParaRPr sz="1100">
              <a:solidFill>
                <a:srgbClr val="434343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 sz="1100">
                <a:solidFill>
                  <a:srgbClr val="434343"/>
                </a:solidFill>
              </a:rPr>
              <a:t>证书状态</a:t>
            </a:r>
            <a:endParaRPr sz="1100">
              <a:solidFill>
                <a:srgbClr val="434343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 sz="1100">
                <a:solidFill>
                  <a:srgbClr val="434343"/>
                </a:solidFill>
              </a:rPr>
              <a:t>网关服务IP和FQDN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000" y="1010950"/>
            <a:ext cx="5662648" cy="37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基于Istio网关的feature测试开发环境</a:t>
            </a: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201500" y="1266425"/>
            <a:ext cx="3247800" cy="3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rPr lang="en" sz="1665">
                <a:solidFill>
                  <a:srgbClr val="434343"/>
                </a:solidFill>
              </a:rPr>
              <a:t>Feature测试环境规模：</a:t>
            </a:r>
            <a:endParaRPr sz="1665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65">
                <a:solidFill>
                  <a:srgbClr val="434343"/>
                </a:solidFill>
              </a:rPr>
              <a:t>单个测试环境包含一个Pod和若干个CNAME</a:t>
            </a:r>
            <a:endParaRPr sz="1465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65">
                <a:solidFill>
                  <a:srgbClr val="434343"/>
                </a:solidFill>
              </a:rPr>
              <a:t>Feature测试环境共享一个网关VIP</a:t>
            </a:r>
            <a:endParaRPr sz="1465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65">
                <a:solidFill>
                  <a:srgbClr val="434343"/>
                </a:solidFill>
              </a:rPr>
              <a:t>4000+个Pod/VS/GW/Service以及5k个CNAME</a:t>
            </a:r>
            <a:endParaRPr sz="1465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65">
                <a:solidFill>
                  <a:srgbClr val="434343"/>
                </a:solidFill>
              </a:rPr>
              <a:t>网关配置Wildcard证书</a:t>
            </a:r>
            <a:endParaRPr sz="1465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69453"/>
              <a:buNone/>
            </a:pPr>
            <a:r>
              <a:rPr lang="en" sz="1465">
                <a:solidFill>
                  <a:srgbClr val="434343"/>
                </a:solidFill>
              </a:rPr>
              <a:t>VirtualService指定转发规则 </a:t>
            </a:r>
            <a:endParaRPr sz="1465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65">
                <a:solidFill>
                  <a:srgbClr val="434343"/>
                </a:solidFill>
              </a:rPr>
              <a:t>Host: foo.example.com</a:t>
            </a:r>
            <a:endParaRPr sz="1465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65">
                <a:solidFill>
                  <a:srgbClr val="434343"/>
                </a:solidFill>
              </a:rPr>
              <a:t>Destination：foo-service</a:t>
            </a:r>
            <a:endParaRPr sz="1465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69453"/>
              <a:buNone/>
            </a:pPr>
            <a:r>
              <a:rPr lang="en" sz="1465" b="1">
                <a:solidFill>
                  <a:srgbClr val="434343"/>
                </a:solidFill>
              </a:rPr>
              <a:t>Lesson Learn: </a:t>
            </a:r>
            <a:endParaRPr sz="1465" b="1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AutoNum type="arabicPeriod"/>
            </a:pPr>
            <a:r>
              <a:rPr lang="en" sz="1465">
                <a:solidFill>
                  <a:srgbClr val="434343"/>
                </a:solidFill>
              </a:rPr>
              <a:t>Istio 1.3，1.7k个Pod, Pilot OOM</a:t>
            </a:r>
            <a:endParaRPr sz="1465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AutoNum type="arabicPeriod"/>
            </a:pPr>
            <a:r>
              <a:rPr lang="en" sz="1465">
                <a:solidFill>
                  <a:srgbClr val="434343"/>
                </a:solidFill>
              </a:rPr>
              <a:t>集群整体discover，配置过多</a:t>
            </a:r>
            <a:endParaRPr sz="1465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AutoNum type="arabicPeriod"/>
            </a:pPr>
            <a:r>
              <a:rPr lang="en" sz="1465">
                <a:solidFill>
                  <a:srgbClr val="434343"/>
                </a:solidFill>
              </a:rPr>
              <a:t>Listener缺失，CDS推送太慢</a:t>
            </a:r>
            <a:endParaRPr sz="1465">
              <a:solidFill>
                <a:srgbClr val="434343"/>
              </a:solidFill>
            </a:endParaRPr>
          </a:p>
          <a:p>
            <a:pPr marL="457200" lvl="0" indent="-314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AutoNum type="arabicPeriod"/>
            </a:pPr>
            <a:r>
              <a:rPr lang="en" sz="1465">
                <a:solidFill>
                  <a:srgbClr val="434343"/>
                </a:solidFill>
              </a:rPr>
              <a:t>Gateway merge耗时，3k GW耗时近3k秒</a:t>
            </a:r>
            <a:endParaRPr sz="1465">
              <a:solidFill>
                <a:srgbClr val="434343"/>
              </a:solidFill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000" y="1145750"/>
            <a:ext cx="5419100" cy="34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基于Istio网关的集中日志系统CAL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850" y="784778"/>
            <a:ext cx="3153076" cy="211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850" y="3062275"/>
            <a:ext cx="3185676" cy="18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250875" y="927400"/>
            <a:ext cx="28644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apiVersion: networking.istio.io/v1beta1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kind: VirtualService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name: calingress-istio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namespace: cal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gateways: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calingress-istio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hosts: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cal.ebay.com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tcp: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match: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port: 1234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route: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destination: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host: calingress-istio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port: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number: 1234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tls: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match: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port: 443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sniHosts: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- cal.ebay.com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route: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destination: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host: calingress-istio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port: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number: 443</a:t>
            </a:r>
            <a:endParaRPr sz="9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2704875" y="972975"/>
            <a:ext cx="25602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apiVersion: networking.istio.io/v1beta1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kind: Gateway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metadata: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name: calingress-istio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namespace: cal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spec: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selector: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istio: ingressgateway-staging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servers: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hosts: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cal.ebay.com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port: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name: tls-cal-ingress-443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number: 443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protocol: TLS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tls: {}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hosts: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cal.ebay.com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port: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name: tcp-cal-ingress-1234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number: 1234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protocol: TCP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2788300" y="4517750"/>
            <a:ext cx="251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生产环境日志量为50GB/s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议程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数据中心流量管理现状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基于Istio的应用网关实践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Istio部署模式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应用高可用接入架构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流量统一管理模型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案例分享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Istio社区未解决的问题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</a:rPr>
              <a:t>未来展望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CAL日志系统集成Mesh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91375" y="1099325"/>
            <a:ext cx="26124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不同网格同时部署应用以及日志服务器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同时注入sidecar到应用端以及日志系统服务端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网格内部mTLS实现日志脱敏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南北流量转成东西流量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478800" y="2699500"/>
            <a:ext cx="2172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apiVersion: networking.istio.io/v1beta1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kind: Sidecar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metadata: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name: default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namespace: istio-system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spec: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egress: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hosts: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- */calservice.svc.cluster.local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outboundTrafficPolicy: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mode: ALLOW_ANY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448" y="1099325"/>
            <a:ext cx="6154403" cy="38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全链路加密存储服务-NuObject</a:t>
            </a:r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body" idx="1"/>
          </p:nvPr>
        </p:nvSpPr>
        <p:spPr>
          <a:xfrm>
            <a:off x="201500" y="1266425"/>
            <a:ext cx="307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高吞吐压力测试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Gateway达到30Gb/s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Backend BM达到40Gb/s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Jumbo frame，9000 bytes MTU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Sidecar内存增加到3GB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Envoy worker增加到20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高安全性存储服务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注入Sidecar到后端服务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网关配置Simple TLS 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网格内部mTLS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集成软件防火墙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175" y="2969000"/>
            <a:ext cx="5406326" cy="17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850" y="1270363"/>
            <a:ext cx="5640750" cy="14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Managed </a:t>
            </a:r>
            <a:r>
              <a:rPr lang="en" dirty="0" err="1"/>
              <a:t>Stack全面集成Mesh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201500" y="1266425"/>
            <a:ext cx="307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434343"/>
                </a:solidFill>
              </a:rPr>
              <a:t>Managed </a:t>
            </a:r>
            <a:r>
              <a:rPr lang="en" sz="1400" dirty="0" err="1">
                <a:solidFill>
                  <a:srgbClr val="434343"/>
                </a:solidFill>
              </a:rPr>
              <a:t>Stack是使用eBay框架的应用，包括Java</a:t>
            </a:r>
            <a:r>
              <a:rPr lang="en" sz="1400" dirty="0">
                <a:solidFill>
                  <a:srgbClr val="434343"/>
                </a:solidFill>
              </a:rPr>
              <a:t>, Java Web, </a:t>
            </a:r>
            <a:r>
              <a:rPr lang="en" sz="1400" dirty="0" err="1">
                <a:solidFill>
                  <a:srgbClr val="434343"/>
                </a:solidFill>
              </a:rPr>
              <a:t>Batch以及NodeJS应用</a:t>
            </a:r>
            <a:endParaRPr sz="1400" dirty="0">
              <a:solidFill>
                <a:srgbClr val="434343"/>
              </a:solidFill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00" dirty="0">
                <a:solidFill>
                  <a:srgbClr val="434343"/>
                </a:solidFill>
              </a:rPr>
              <a:t>生产环境应用数量超过4000</a:t>
            </a:r>
            <a:endParaRPr sz="1400" dirty="0">
              <a:solidFill>
                <a:srgbClr val="434343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00" dirty="0">
                <a:solidFill>
                  <a:srgbClr val="434343"/>
                </a:solidFill>
              </a:rPr>
              <a:t>个别应用部署后端服务器超过3000</a:t>
            </a:r>
            <a:endParaRPr sz="1400" dirty="0">
              <a:solidFill>
                <a:srgbClr val="434343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00" dirty="0">
                <a:solidFill>
                  <a:srgbClr val="434343"/>
                </a:solidFill>
              </a:rPr>
              <a:t>生产环境Pod总数超180000</a:t>
            </a:r>
            <a:endParaRPr sz="1400" dirty="0">
              <a:solidFill>
                <a:srgbClr val="434343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00" dirty="0">
                <a:solidFill>
                  <a:srgbClr val="434343"/>
                </a:solidFill>
              </a:rPr>
              <a:t>TLS/</a:t>
            </a:r>
            <a:r>
              <a:rPr lang="en" sz="1400" dirty="0" err="1">
                <a:solidFill>
                  <a:srgbClr val="434343"/>
                </a:solidFill>
              </a:rPr>
              <a:t>限速</a:t>
            </a:r>
            <a:r>
              <a:rPr lang="en" sz="1400" dirty="0">
                <a:solidFill>
                  <a:srgbClr val="434343"/>
                </a:solidFill>
              </a:rPr>
              <a:t>/</a:t>
            </a:r>
            <a:r>
              <a:rPr lang="en" sz="1400" dirty="0" err="1">
                <a:solidFill>
                  <a:srgbClr val="434343"/>
                </a:solidFill>
              </a:rPr>
              <a:t>授权与框架解耦</a:t>
            </a:r>
            <a:endParaRPr sz="1400" dirty="0">
              <a:solidFill>
                <a:srgbClr val="434343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400" dirty="0">
                <a:solidFill>
                  <a:srgbClr val="434343"/>
                </a:solidFill>
              </a:rPr>
              <a:t>Fat </a:t>
            </a:r>
            <a:r>
              <a:rPr lang="en" sz="1400" dirty="0" err="1">
                <a:solidFill>
                  <a:srgbClr val="434343"/>
                </a:solidFill>
              </a:rPr>
              <a:t>container全面转向Native以及Mesh</a:t>
            </a:r>
            <a:endParaRPr sz="1400" dirty="0">
              <a:solidFill>
                <a:srgbClr val="434343"/>
              </a:solidFill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700" y="1306875"/>
            <a:ext cx="5839299" cy="31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Istio社区未解决的问题</a:t>
            </a:r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>
            <a:off x="311700" y="1104575"/>
            <a:ext cx="8638200" cy="3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端口协议冲突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不支持privilege端口&lt;1024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同一网关端口不能同时支持TCP/HTTPS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解决方案：分配不通gateway service target port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单点从外部访问mTLS Mesh机器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解决方案：利用Subset Load Balancing，EnvoyFilter从URL解析Pod IP并转发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Envoy readiness probe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无法确保数据面通、证书配置好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解决方案：Readiness gate/Envoy active healthcheck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Init Container inbound/outbound被block，社区</a:t>
            </a:r>
            <a:r>
              <a:rPr lang="en" u="sng">
                <a:solidFill>
                  <a:srgbClr val="43434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解决方案：添加anntation traffic.sidecar.istio.io/excludeInboundPorts/用1337运行Init Container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控制面性能问题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解决方案：sharding，将mesh切片，限制单个mesh Gateway/Service/Pod数量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未来展望</a:t>
            </a:r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全面替换硬件负载均衡设备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南北流量接入软件应用网关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构建基于Mesh流量管理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全站应用全面转向Cloud Native/Service Mesh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数据中心内部南北流量转成东西流量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数据平面加速Cilium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数据中心流量管理现状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422475" y="1233900"/>
            <a:ext cx="11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76900" y="1233900"/>
            <a:ext cx="3269400" cy="29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chemeClr val="lt1"/>
                </a:highlight>
              </a:rPr>
              <a:t>生产应用跨三个数据中心部</a:t>
            </a:r>
            <a:endParaRPr sz="14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chemeClr val="lt1"/>
                </a:highlight>
              </a:rPr>
              <a:t>2000多对硬件负载均衡设备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数据中心内部应用多副本部署并配置应用层负载均衡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服务间调用以南北流量为主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Web层LB流量</a:t>
            </a:r>
            <a:r>
              <a:rPr lang="en" sz="1400">
                <a:solidFill>
                  <a:srgbClr val="434343"/>
                </a:solidFill>
                <a:highlight>
                  <a:schemeClr val="lt1"/>
                </a:highlight>
              </a:rPr>
              <a:t>管理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99%请求转入本地数据中心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1%请求跨数据中心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chemeClr val="lt1"/>
                </a:highlight>
              </a:rPr>
              <a:t>数据中心负载均衡特征：</a:t>
            </a:r>
            <a:endParaRPr sz="14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微服务架构，VIP数量众多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同时具有公网和内网VIP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VIP上配置有少量L7规则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25" y="910563"/>
            <a:ext cx="5196210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83250" y="4197900"/>
            <a:ext cx="277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应用集群后端服务器整体宕机不会造成数据面影响</a:t>
            </a:r>
            <a:endParaRPr>
              <a:solidFill>
                <a:srgbClr val="434343"/>
              </a:solidFill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规模化带来的挑战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07250" y="1150225"/>
            <a:ext cx="3269400" cy="23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异构应用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云业务，大数据，搜索服务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多种应用协议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灰度发布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日益增长的安全需求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全链路TLS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可见性需求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访问日志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Tracing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4373225" y="1088500"/>
            <a:ext cx="3483900" cy="31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3主数据中心，20边缘数据中心，100+ Kubernetes集群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规模化运营Kubernetes集群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总计100,000物理节点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单集群物理机节点规模高达 5,000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业务服务全面容器化，单集群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Pod实例可达 100,000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发布服务 5,000-10000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单集群多环境支持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功能测试、集成测试、压力测试共用单集群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不同环境需要彼此隔离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基于IPVS和Istio的网络云原生架构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43150" y="1294850"/>
            <a:ext cx="3601200" cy="3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dirty="0">
                <a:solidFill>
                  <a:srgbClr val="434343"/>
                </a:solidFill>
                <a:highlight>
                  <a:schemeClr val="lt1"/>
                </a:highlight>
              </a:rPr>
              <a:t>基于IPVS的L4 </a:t>
            </a:r>
            <a:r>
              <a:rPr lang="en" sz="1400" dirty="0" err="1">
                <a:solidFill>
                  <a:srgbClr val="434343"/>
                </a:solidFill>
                <a:highlight>
                  <a:schemeClr val="lt1"/>
                </a:highlight>
              </a:rPr>
              <a:t>Service控制器</a:t>
            </a:r>
            <a:r>
              <a:rPr lang="en" sz="1400" dirty="0">
                <a:solidFill>
                  <a:srgbClr val="434343"/>
                </a:solidFill>
                <a:highlight>
                  <a:schemeClr val="lt1"/>
                </a:highlight>
              </a:rPr>
              <a:t>：</a:t>
            </a:r>
            <a:endParaRPr sz="140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四层网关调度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</a:rPr>
              <a:t>VIP地址分配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  <a:highlight>
                  <a:schemeClr val="lt1"/>
                </a:highlight>
              </a:rPr>
              <a:t>不同应用配置独立网关VIP</a:t>
            </a:r>
            <a:endParaRPr dirty="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  <a:highlight>
                  <a:srgbClr val="FFFFFF"/>
                </a:highlight>
              </a:rPr>
              <a:t>配置IPIP</a:t>
            </a: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434343"/>
                </a:solidFill>
                <a:highlight>
                  <a:srgbClr val="FFFFFF"/>
                </a:highlight>
              </a:rPr>
              <a:t>Tunnel模式的IPVS规则</a:t>
            </a:r>
            <a:endParaRPr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  <a:highlight>
                  <a:srgbClr val="FFFFFF"/>
                </a:highlight>
              </a:rPr>
              <a:t>基于BGP</a:t>
            </a: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434343"/>
                </a:solidFill>
                <a:highlight>
                  <a:srgbClr val="FFFFFF"/>
                </a:highlight>
              </a:rPr>
              <a:t>VIP子网路由宣告</a:t>
            </a:r>
            <a:endParaRPr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  <a:highlight>
                  <a:srgbClr val="FFFFFF"/>
                </a:highlight>
              </a:rPr>
              <a:t>配置IngressGateway</a:t>
            </a: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434343"/>
                </a:solidFill>
                <a:highlight>
                  <a:srgbClr val="FFFFFF"/>
                </a:highlight>
              </a:rPr>
              <a:t>Tunnel接口</a:t>
            </a:r>
            <a:endParaRPr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  <a:highlight>
                  <a:srgbClr val="FFFFFF"/>
                </a:highlight>
              </a:rPr>
              <a:t>支持Direct</a:t>
            </a: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</a:rPr>
              <a:t> Server Return (DSR)</a:t>
            </a:r>
            <a:endParaRPr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dirty="0" err="1">
                <a:solidFill>
                  <a:srgbClr val="434343"/>
                </a:solidFill>
                <a:highlight>
                  <a:schemeClr val="lt1"/>
                </a:highlight>
              </a:rPr>
              <a:t>Istio作为应用网关控制器</a:t>
            </a:r>
            <a:r>
              <a:rPr lang="en" sz="1400" dirty="0">
                <a:solidFill>
                  <a:srgbClr val="434343"/>
                </a:solidFill>
                <a:highlight>
                  <a:schemeClr val="lt1"/>
                </a:highlight>
              </a:rPr>
              <a:t>：</a:t>
            </a:r>
            <a:endParaRPr sz="1400" dirty="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>
                <a:solidFill>
                  <a:srgbClr val="434343"/>
                </a:solidFill>
                <a:highlight>
                  <a:schemeClr val="lt1"/>
                </a:highlight>
              </a:rPr>
              <a:t>管理应用L7规则</a:t>
            </a:r>
            <a:endParaRPr dirty="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  <a:highlight>
                  <a:schemeClr val="lt1"/>
                </a:highlight>
              </a:rPr>
              <a:t>自动化生成eBay证书</a:t>
            </a:r>
            <a:endParaRPr dirty="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  <a:highlight>
                  <a:schemeClr val="lt1"/>
                </a:highlight>
              </a:rPr>
              <a:t>管理和注入sidecar</a:t>
            </a:r>
            <a:endParaRPr dirty="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  <a:highlight>
                  <a:schemeClr val="lt1"/>
                </a:highlight>
              </a:rPr>
              <a:t>网格内部请求mTLS</a:t>
            </a:r>
            <a:endParaRPr dirty="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062" y="1099981"/>
            <a:ext cx="5325151" cy="377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Istio单集群多环境部署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227975" y="1355650"/>
            <a:ext cx="3485400" cy="2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非生产环境：Feature/LnP/</a:t>
            </a:r>
            <a:r>
              <a:rPr lang="en" sz="1400">
                <a:solidFill>
                  <a:srgbClr val="434343"/>
                </a:solidFill>
                <a:highlight>
                  <a:schemeClr val="lt1"/>
                </a:highlight>
              </a:rPr>
              <a:t>Staging/StagingPCI</a:t>
            </a:r>
            <a:endParaRPr sz="14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chemeClr val="lt1"/>
                </a:highlight>
              </a:rPr>
              <a:t>生产环境：Pre-Prod/Prod/PCI(Payment Card Industry)</a:t>
            </a:r>
            <a:endParaRPr sz="14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单个k8s集群部署多套Istiod，IngressGateway和L4集群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Cheery-pick 社区Pilot scoped namespaces </a:t>
            </a:r>
            <a:r>
              <a:rPr lang="en" sz="1400" u="sng">
                <a:solidFill>
                  <a:srgbClr val="434343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不同环境控制面数据面隔离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825" y="1051900"/>
            <a:ext cx="5721124" cy="30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Istio集群证书管理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189950" y="3339425"/>
            <a:ext cx="33735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</a:rPr>
              <a:t>集群证书</a:t>
            </a:r>
            <a:endParaRPr sz="15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</a:rPr>
              <a:t>利用自签根证书为每个Istio集群签发中间证书</a:t>
            </a:r>
            <a:endParaRPr sz="15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</a:rPr>
              <a:t>中间证书更新期间新旧证书同时可用</a:t>
            </a:r>
            <a:endParaRPr sz="150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29175" y="1205825"/>
            <a:ext cx="33735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</a:rPr>
              <a:t>网关证书</a:t>
            </a:r>
            <a:endParaRPr sz="15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</a:rPr>
              <a:t>集成eBay CA，secret保存证书Ref</a:t>
            </a:r>
            <a:endParaRPr sz="15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</a:rPr>
              <a:t>Istiod集成cert agent</a:t>
            </a:r>
            <a:endParaRPr sz="15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</a:rPr>
              <a:t>SDS通过cert agent GRPC获取证书和key推送到IngressGateway</a:t>
            </a:r>
            <a:endParaRPr sz="150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200" y="3285636"/>
            <a:ext cx="5483827" cy="170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200" y="1293389"/>
            <a:ext cx="5483827" cy="12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单网关全链路加密模式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5071750" y="1599475"/>
            <a:ext cx="3619800" cy="31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应用场景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Feature/LnP/Staging Secure测试环境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全链路加密(E2E TLS)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可用性要求不高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同时支持API Gateway和Mesh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应用配置独立Gateway VIP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External访问API Gateway为Simple TLS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Mesh内部访问为mTLS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不同环境配置专有L4/L7集群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软件防火墙集成(Sentinel)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默认阻止所有访问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保护Ingress/Egress流量</a:t>
            </a:r>
            <a:endParaRPr>
              <a:solidFill>
                <a:srgbClr val="434343"/>
              </a:solidFill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>
                <a:solidFill>
                  <a:srgbClr val="434343"/>
                </a:solidFill>
              </a:rPr>
              <a:t>保护进入Pod的流量</a:t>
            </a:r>
            <a:endParaRPr>
              <a:solidFill>
                <a:srgbClr val="434343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>
                <a:solidFill>
                  <a:srgbClr val="434343"/>
                </a:solidFill>
              </a:rPr>
              <a:t>模拟生产环境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50" y="1109375"/>
            <a:ext cx="468850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多网关多集群部署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187750" y="1255400"/>
            <a:ext cx="2917800" cy="3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dirty="0" err="1">
                <a:solidFill>
                  <a:srgbClr val="434343"/>
                </a:solidFill>
              </a:rPr>
              <a:t>Kubernetes集群联邦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集群联邦APIServer作为用户访问kubernetes集群入口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所有Kubernetes集群注册至集群联邦</a:t>
            </a:r>
            <a:endParaRPr dirty="0">
              <a:solidFill>
                <a:srgbClr val="434343"/>
              </a:solidFill>
            </a:endParaRPr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dirty="0" err="1">
                <a:solidFill>
                  <a:srgbClr val="434343"/>
                </a:solidFill>
              </a:rPr>
              <a:t>可用区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数据中心中具有独立供电制冷设备的故障域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同一可用区有较小网络延迟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同一可用区部署了多个Kubernetes集群</a:t>
            </a:r>
            <a:endParaRPr dirty="0">
              <a:solidFill>
                <a:srgbClr val="434343"/>
              </a:solidFill>
            </a:endParaRPr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dirty="0" err="1">
                <a:solidFill>
                  <a:srgbClr val="434343"/>
                </a:solidFill>
              </a:rPr>
              <a:t>多集群部署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同一可用区设定一个网关集群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网关集群中部署Istio</a:t>
            </a:r>
            <a:r>
              <a:rPr lang="en" dirty="0">
                <a:solidFill>
                  <a:srgbClr val="434343"/>
                </a:solidFill>
              </a:rPr>
              <a:t> Primary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同一可用区的其他集群中部署Istio</a:t>
            </a:r>
            <a:r>
              <a:rPr lang="en" dirty="0">
                <a:solidFill>
                  <a:srgbClr val="434343"/>
                </a:solidFill>
              </a:rPr>
              <a:t> Remote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所有集群采用相同RootCA签发的中间证书</a:t>
            </a:r>
            <a:endParaRPr dirty="0">
              <a:solidFill>
                <a:srgbClr val="434343"/>
              </a:solidFill>
            </a:endParaRPr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dirty="0" err="1">
                <a:solidFill>
                  <a:srgbClr val="434343"/>
                </a:solidFill>
              </a:rPr>
              <a:t>东西南北流量统一管控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同一可用区的服务调用基于Sidecar</a:t>
            </a:r>
            <a:endParaRPr dirty="0">
              <a:solidFill>
                <a:srgbClr val="434343"/>
              </a:solidFill>
            </a:endParaRPr>
          </a:p>
          <a:p>
            <a:pPr marL="914400" lvl="1" indent="-284162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dirty="0" err="1">
                <a:solidFill>
                  <a:srgbClr val="434343"/>
                </a:solidFill>
              </a:rPr>
              <a:t>跨可用区的服务调用基于Istio</a:t>
            </a:r>
            <a:r>
              <a:rPr lang="en" dirty="0">
                <a:solidFill>
                  <a:srgbClr val="434343"/>
                </a:solidFill>
              </a:rPr>
              <a:t> Gateway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075" y="1302812"/>
            <a:ext cx="5834373" cy="31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1666</Words>
  <Application>Microsoft Macintosh PowerPoint</Application>
  <PresentationFormat>On-screen Show (16:9)</PresentationFormat>
  <Paragraphs>433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Proxima Nova</vt:lpstr>
      <vt:lpstr>Spearmint</vt:lpstr>
      <vt:lpstr>eBay基于Istio的应用网关的探索和实践</vt:lpstr>
      <vt:lpstr>议程 </vt:lpstr>
      <vt:lpstr>数据中心流量管理现状</vt:lpstr>
      <vt:lpstr>规模化带来的挑战</vt:lpstr>
      <vt:lpstr>基于IPVS和Istio的网络云原生架构</vt:lpstr>
      <vt:lpstr>Istio单集群多环境部署</vt:lpstr>
      <vt:lpstr>Istio集群证书管理</vt:lpstr>
      <vt:lpstr>单网关全链路加密模式</vt:lpstr>
      <vt:lpstr>多网关多集群部署 </vt:lpstr>
      <vt:lpstr>Istio Primary-Remote压力测试 </vt:lpstr>
      <vt:lpstr>应用高可用接入方案-多集群1层</vt:lpstr>
      <vt:lpstr>应用高可用接入方案-多集群2层</vt:lpstr>
      <vt:lpstr>应用高可用接入方案-多集群2层</vt:lpstr>
      <vt:lpstr>应用高可用接入方案-Istio配置</vt:lpstr>
      <vt:lpstr>应用高可用接入方案-数据面</vt:lpstr>
      <vt:lpstr>应用高可用接入方案-数据面</vt:lpstr>
      <vt:lpstr>统一流量模型 - AccessPoint</vt:lpstr>
      <vt:lpstr>基于Istio网关的feature测试开发环境</vt:lpstr>
      <vt:lpstr>基于Istio网关的集中日志系统CAL</vt:lpstr>
      <vt:lpstr>CAL日志系统集成Mesh</vt:lpstr>
      <vt:lpstr>全链路加密存储服务-NuObject</vt:lpstr>
      <vt:lpstr>Managed Stack全面集成Mesh</vt:lpstr>
      <vt:lpstr>Istio社区未解决的问题</vt:lpstr>
      <vt:lpstr>未来展望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eBay基于Istio的应用网关的探索和实践</dc:title>
  <cp:lastModifiedBy>Chen, Shone</cp:lastModifiedBy>
  <cp:revision>3</cp:revision>
  <dcterms:modified xsi:type="dcterms:W3CDTF">2021-07-16T16:02:55Z</dcterms:modified>
</cp:coreProperties>
</file>